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nva Sans" panose="020B0604020202020204" charset="0"/>
      <p:regular r:id="rId12"/>
    </p:embeddedFont>
    <p:embeddedFont>
      <p:font typeface="Canva Sans Bold" panose="020B0604020202020204" charset="0"/>
      <p:regular r:id="rId13"/>
    </p:embeddedFont>
    <p:embeddedFont>
      <p:font typeface="Now" panose="020B0604020202020204" charset="0"/>
      <p:regular r:id="rId14"/>
    </p:embeddedFont>
    <p:embeddedFont>
      <p:font typeface="Times New Roman Bold" panose="02020803070505020304" pitchFamily="18" charset="0"/>
      <p:regular r:id="rId15"/>
      <p:bold r:id="rId16"/>
    </p:embeddedFont>
    <p:embeddedFont>
      <p:font typeface="TT Slabs Bold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72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a Simeunović" userId="6a9a819127660404" providerId="LiveId" clId="{CC249460-09D5-45B7-B700-5B9442E653CD}"/>
    <pc:docChg chg="modSld">
      <pc:chgData name="Mira Simeunović" userId="6a9a819127660404" providerId="LiveId" clId="{CC249460-09D5-45B7-B700-5B9442E653CD}" dt="2024-06-16T13:50:07.957" v="27" actId="1076"/>
      <pc:docMkLst>
        <pc:docMk/>
      </pc:docMkLst>
      <pc:sldChg chg="modSp mod">
        <pc:chgData name="Mira Simeunović" userId="6a9a819127660404" providerId="LiveId" clId="{CC249460-09D5-45B7-B700-5B9442E653CD}" dt="2024-06-16T13:50:07.957" v="27" actId="1076"/>
        <pc:sldMkLst>
          <pc:docMk/>
          <pc:sldMk cId="0" sldId="265"/>
        </pc:sldMkLst>
        <pc:spChg chg="mod">
          <ac:chgData name="Mira Simeunović" userId="6a9a819127660404" providerId="LiveId" clId="{CC249460-09D5-45B7-B700-5B9442E653CD}" dt="2024-06-16T13:50:07.957" v="27" actId="1076"/>
          <ac:spMkLst>
            <pc:docMk/>
            <pc:sldMk cId="0" sldId="265"/>
            <ac:spMk id="4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0.svg"/><Relationship Id="rId5" Type="http://schemas.openxmlformats.org/officeDocument/2006/relationships/image" Target="../media/image16.svg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7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svg"/><Relationship Id="rId7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8.svg"/><Relationship Id="rId10" Type="http://schemas.openxmlformats.org/officeDocument/2006/relationships/image" Target="../media/image29.jpeg"/><Relationship Id="rId4" Type="http://schemas.openxmlformats.org/officeDocument/2006/relationships/image" Target="../media/image17.png"/><Relationship Id="rId9" Type="http://schemas.openxmlformats.org/officeDocument/2006/relationships/image" Target="../media/image2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14.svg"/><Relationship Id="rId7" Type="http://schemas.openxmlformats.org/officeDocument/2006/relationships/image" Target="../media/image3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jpe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12" Type="http://schemas.openxmlformats.org/officeDocument/2006/relationships/image" Target="../media/image3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38.jpeg"/><Relationship Id="rId5" Type="http://schemas.openxmlformats.org/officeDocument/2006/relationships/image" Target="../media/image34.svg"/><Relationship Id="rId10" Type="http://schemas.openxmlformats.org/officeDocument/2006/relationships/image" Target="../media/image37.jpeg"/><Relationship Id="rId4" Type="http://schemas.openxmlformats.org/officeDocument/2006/relationships/image" Target="../media/image33.png"/><Relationship Id="rId9" Type="http://schemas.openxmlformats.org/officeDocument/2006/relationships/image" Target="../media/image3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svg"/><Relationship Id="rId7" Type="http://schemas.openxmlformats.org/officeDocument/2006/relationships/image" Target="../media/image10.svg"/><Relationship Id="rId12" Type="http://schemas.openxmlformats.org/officeDocument/2006/relationships/image" Target="../media/image4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42.jpeg"/><Relationship Id="rId5" Type="http://schemas.openxmlformats.org/officeDocument/2006/relationships/image" Target="../media/image6.svg"/><Relationship Id="rId10" Type="http://schemas.openxmlformats.org/officeDocument/2006/relationships/image" Target="../media/image41.jpeg"/><Relationship Id="rId4" Type="http://schemas.openxmlformats.org/officeDocument/2006/relationships/image" Target="../media/image5.png"/><Relationship Id="rId9" Type="http://schemas.openxmlformats.org/officeDocument/2006/relationships/image" Target="../media/image28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14.svg"/><Relationship Id="rId7" Type="http://schemas.openxmlformats.org/officeDocument/2006/relationships/image" Target="../media/image45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49.svg"/><Relationship Id="rId7" Type="http://schemas.openxmlformats.org/officeDocument/2006/relationships/image" Target="../media/image18.svg"/><Relationship Id="rId12" Type="http://schemas.openxmlformats.org/officeDocument/2006/relationships/image" Target="../media/image52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51.jpeg"/><Relationship Id="rId5" Type="http://schemas.openxmlformats.org/officeDocument/2006/relationships/image" Target="../media/image14.svg"/><Relationship Id="rId10" Type="http://schemas.openxmlformats.org/officeDocument/2006/relationships/image" Target="../media/image50.jpeg"/><Relationship Id="rId4" Type="http://schemas.openxmlformats.org/officeDocument/2006/relationships/image" Target="../media/image13.png"/><Relationship Id="rId9" Type="http://schemas.openxmlformats.org/officeDocument/2006/relationships/image" Target="../media/image2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15376" y="527652"/>
            <a:ext cx="17319661" cy="9948534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r-Latn-R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561557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0" y="321453"/>
            <a:ext cx="17568206" cy="11712137"/>
            <a:chOff x="0" y="0"/>
            <a:chExt cx="23424274" cy="156161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5616183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8737" y="2237854"/>
            <a:ext cx="14900499" cy="6311473"/>
            <a:chOff x="0" y="0"/>
            <a:chExt cx="3454583" cy="14632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54583" cy="1463274"/>
            </a:xfrm>
            <a:custGeom>
              <a:avLst/>
              <a:gdLst/>
              <a:ahLst/>
              <a:cxnLst/>
              <a:rect l="l" t="t" r="r" b="b"/>
              <a:pathLst>
                <a:path w="3454583" h="1463274">
                  <a:moveTo>
                    <a:pt x="26498" y="0"/>
                  </a:moveTo>
                  <a:lnTo>
                    <a:pt x="3428085" y="0"/>
                  </a:lnTo>
                  <a:cubicBezTo>
                    <a:pt x="3435112" y="0"/>
                    <a:pt x="3441852" y="2792"/>
                    <a:pt x="3446822" y="7761"/>
                  </a:cubicBezTo>
                  <a:cubicBezTo>
                    <a:pt x="3451791" y="12731"/>
                    <a:pt x="3454583" y="19471"/>
                    <a:pt x="3454583" y="26498"/>
                  </a:cubicBezTo>
                  <a:lnTo>
                    <a:pt x="3454583" y="1436775"/>
                  </a:lnTo>
                  <a:cubicBezTo>
                    <a:pt x="3454583" y="1443803"/>
                    <a:pt x="3451791" y="1450543"/>
                    <a:pt x="3446822" y="1455512"/>
                  </a:cubicBezTo>
                  <a:cubicBezTo>
                    <a:pt x="3441852" y="1460482"/>
                    <a:pt x="3435112" y="1463274"/>
                    <a:pt x="3428085" y="1463274"/>
                  </a:cubicBezTo>
                  <a:lnTo>
                    <a:pt x="26498" y="1463274"/>
                  </a:lnTo>
                  <a:cubicBezTo>
                    <a:pt x="19471" y="1463274"/>
                    <a:pt x="12731" y="1460482"/>
                    <a:pt x="7761" y="1455512"/>
                  </a:cubicBezTo>
                  <a:cubicBezTo>
                    <a:pt x="2792" y="1450543"/>
                    <a:pt x="0" y="1443803"/>
                    <a:pt x="0" y="1436775"/>
                  </a:cubicBezTo>
                  <a:lnTo>
                    <a:pt x="0" y="26498"/>
                  </a:lnTo>
                  <a:cubicBezTo>
                    <a:pt x="0" y="19471"/>
                    <a:pt x="2792" y="12731"/>
                    <a:pt x="7761" y="7761"/>
                  </a:cubicBezTo>
                  <a:cubicBezTo>
                    <a:pt x="12731" y="2792"/>
                    <a:pt x="19471" y="0"/>
                    <a:pt x="26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454583" cy="1501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815546" y="1169396"/>
            <a:ext cx="1563078" cy="1606902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6" name="Freeform 36"/>
          <p:cNvSpPr/>
          <p:nvPr/>
        </p:nvSpPr>
        <p:spPr>
          <a:xfrm>
            <a:off x="828737" y="7495136"/>
            <a:ext cx="3332211" cy="2108380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7" name="Freeform 37"/>
          <p:cNvSpPr/>
          <p:nvPr/>
        </p:nvSpPr>
        <p:spPr>
          <a:xfrm rot="-1358923">
            <a:off x="12722601" y="6957185"/>
            <a:ext cx="2703746" cy="3184283"/>
          </a:xfrm>
          <a:custGeom>
            <a:avLst/>
            <a:gdLst/>
            <a:ahLst/>
            <a:cxnLst/>
            <a:rect l="l" t="t" r="r" b="b"/>
            <a:pathLst>
              <a:path w="2703746" h="3184283">
                <a:moveTo>
                  <a:pt x="0" y="0"/>
                </a:moveTo>
                <a:lnTo>
                  <a:pt x="2703746" y="0"/>
                </a:lnTo>
                <a:lnTo>
                  <a:pt x="2703746" y="3184283"/>
                </a:lnTo>
                <a:lnTo>
                  <a:pt x="0" y="3184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8" name="Freeform 38"/>
          <p:cNvSpPr/>
          <p:nvPr/>
        </p:nvSpPr>
        <p:spPr>
          <a:xfrm rot="-607473">
            <a:off x="14846935" y="6878444"/>
            <a:ext cx="524042" cy="1779154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4"/>
                </a:lnTo>
                <a:lnTo>
                  <a:pt x="0" y="1779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9" name="Freeform 39"/>
          <p:cNvSpPr/>
          <p:nvPr/>
        </p:nvSpPr>
        <p:spPr>
          <a:xfrm rot="-1729736">
            <a:off x="14147400" y="811567"/>
            <a:ext cx="470779" cy="4388615"/>
          </a:xfrm>
          <a:custGeom>
            <a:avLst/>
            <a:gdLst/>
            <a:ahLst/>
            <a:cxnLst/>
            <a:rect l="l" t="t" r="r" b="b"/>
            <a:pathLst>
              <a:path w="470779" h="4388615">
                <a:moveTo>
                  <a:pt x="0" y="0"/>
                </a:moveTo>
                <a:lnTo>
                  <a:pt x="470778" y="0"/>
                </a:lnTo>
                <a:lnTo>
                  <a:pt x="470778" y="4388615"/>
                </a:lnTo>
                <a:lnTo>
                  <a:pt x="0" y="43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0" name="Freeform 40"/>
          <p:cNvSpPr/>
          <p:nvPr/>
        </p:nvSpPr>
        <p:spPr>
          <a:xfrm rot="-897102">
            <a:off x="15279507" y="809281"/>
            <a:ext cx="493296" cy="4598517"/>
          </a:xfrm>
          <a:custGeom>
            <a:avLst/>
            <a:gdLst/>
            <a:ahLst/>
            <a:cxnLst/>
            <a:rect l="l" t="t" r="r" b="b"/>
            <a:pathLst>
              <a:path w="493296" h="4598517">
                <a:moveTo>
                  <a:pt x="0" y="0"/>
                </a:moveTo>
                <a:lnTo>
                  <a:pt x="493296" y="0"/>
                </a:lnTo>
                <a:lnTo>
                  <a:pt x="493296" y="4598517"/>
                </a:lnTo>
                <a:lnTo>
                  <a:pt x="0" y="4598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1" name="TextBox 41"/>
          <p:cNvSpPr txBox="1"/>
          <p:nvPr/>
        </p:nvSpPr>
        <p:spPr>
          <a:xfrm>
            <a:off x="2864744" y="3499102"/>
            <a:ext cx="10828483" cy="23993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21"/>
              </a:lnSpc>
            </a:pPr>
            <a:r>
              <a:rPr lang="en-US" sz="8969" spc="170">
                <a:solidFill>
                  <a:srgbClr val="231F20"/>
                </a:solidFill>
                <a:latin typeface="Times New Roman Bold"/>
              </a:rPr>
              <a:t>Језик,медији и култура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529857" y="6371995"/>
            <a:ext cx="7498259" cy="860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87"/>
              </a:lnSpc>
            </a:pPr>
            <a:r>
              <a:rPr lang="en-US" sz="5510">
                <a:solidFill>
                  <a:srgbClr val="231F20"/>
                </a:solidFill>
                <a:latin typeface="Now"/>
              </a:rPr>
              <a:t>ЈМК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8AD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9" name="Freeform 1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1" name="Freeform 2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-115376" y="527652"/>
            <a:ext cx="17319661" cy="9948534"/>
            <a:chOff x="0" y="0"/>
            <a:chExt cx="4561557" cy="262019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561557" cy="2620190"/>
            </a:xfrm>
            <a:custGeom>
              <a:avLst/>
              <a:gdLst/>
              <a:ahLst/>
              <a:cxnLst/>
              <a:rect l="l" t="t" r="r" b="b"/>
              <a:pathLst>
                <a:path w="4561557" h="2620190">
                  <a:moveTo>
                    <a:pt x="0" y="0"/>
                  </a:moveTo>
                  <a:lnTo>
                    <a:pt x="4561557" y="0"/>
                  </a:lnTo>
                  <a:lnTo>
                    <a:pt x="4561557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99DC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r-Latn-R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38100"/>
              <a:ext cx="4561557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363921" y="527652"/>
            <a:ext cx="17568206" cy="11712137"/>
            <a:chOff x="0" y="0"/>
            <a:chExt cx="23424274" cy="1561618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7" name="Freeform 27"/>
            <p:cNvSpPr/>
            <p:nvPr/>
          </p:nvSpPr>
          <p:spPr>
            <a:xfrm>
              <a:off x="7808091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8" name="Freeform 28"/>
            <p:cNvSpPr/>
            <p:nvPr/>
          </p:nvSpPr>
          <p:spPr>
            <a:xfrm>
              <a:off x="15616183" y="0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1"/>
                  </a:lnTo>
                  <a:lnTo>
                    <a:pt x="0" y="78080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0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7808091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2" y="0"/>
                  </a:lnTo>
                  <a:lnTo>
                    <a:pt x="7808092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15616183" y="7808091"/>
              <a:ext cx="7808091" cy="7808091"/>
            </a:xfrm>
            <a:custGeom>
              <a:avLst/>
              <a:gdLst/>
              <a:ahLst/>
              <a:cxnLst/>
              <a:rect l="l" t="t" r="r" b="b"/>
              <a:pathLst>
                <a:path w="7808091" h="7808091">
                  <a:moveTo>
                    <a:pt x="0" y="0"/>
                  </a:moveTo>
                  <a:lnTo>
                    <a:pt x="7808091" y="0"/>
                  </a:lnTo>
                  <a:lnTo>
                    <a:pt x="7808091" y="7808092"/>
                  </a:lnTo>
                  <a:lnTo>
                    <a:pt x="0" y="780809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828737" y="2237854"/>
            <a:ext cx="14900499" cy="6311473"/>
            <a:chOff x="0" y="0"/>
            <a:chExt cx="3454583" cy="146327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3454583" cy="1463274"/>
            </a:xfrm>
            <a:custGeom>
              <a:avLst/>
              <a:gdLst/>
              <a:ahLst/>
              <a:cxnLst/>
              <a:rect l="l" t="t" r="r" b="b"/>
              <a:pathLst>
                <a:path w="3454583" h="1463274">
                  <a:moveTo>
                    <a:pt x="26498" y="0"/>
                  </a:moveTo>
                  <a:lnTo>
                    <a:pt x="3428085" y="0"/>
                  </a:lnTo>
                  <a:cubicBezTo>
                    <a:pt x="3435112" y="0"/>
                    <a:pt x="3441852" y="2792"/>
                    <a:pt x="3446822" y="7761"/>
                  </a:cubicBezTo>
                  <a:cubicBezTo>
                    <a:pt x="3451791" y="12731"/>
                    <a:pt x="3454583" y="19471"/>
                    <a:pt x="3454583" y="26498"/>
                  </a:cubicBezTo>
                  <a:lnTo>
                    <a:pt x="3454583" y="1436775"/>
                  </a:lnTo>
                  <a:cubicBezTo>
                    <a:pt x="3454583" y="1443803"/>
                    <a:pt x="3451791" y="1450543"/>
                    <a:pt x="3446822" y="1455512"/>
                  </a:cubicBezTo>
                  <a:cubicBezTo>
                    <a:pt x="3441852" y="1460482"/>
                    <a:pt x="3435112" y="1463274"/>
                    <a:pt x="3428085" y="1463274"/>
                  </a:cubicBezTo>
                  <a:lnTo>
                    <a:pt x="26498" y="1463274"/>
                  </a:lnTo>
                  <a:cubicBezTo>
                    <a:pt x="19471" y="1463274"/>
                    <a:pt x="12731" y="1460482"/>
                    <a:pt x="7761" y="1455512"/>
                  </a:cubicBezTo>
                  <a:cubicBezTo>
                    <a:pt x="2792" y="1450543"/>
                    <a:pt x="0" y="1443803"/>
                    <a:pt x="0" y="1436775"/>
                  </a:cubicBezTo>
                  <a:lnTo>
                    <a:pt x="0" y="26498"/>
                  </a:lnTo>
                  <a:cubicBezTo>
                    <a:pt x="0" y="19471"/>
                    <a:pt x="2792" y="12731"/>
                    <a:pt x="7761" y="7761"/>
                  </a:cubicBezTo>
                  <a:cubicBezTo>
                    <a:pt x="12731" y="2792"/>
                    <a:pt x="19471" y="0"/>
                    <a:pt x="26498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0" y="-38100"/>
              <a:ext cx="3454583" cy="15013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35" name="Freeform 35"/>
          <p:cNvSpPr/>
          <p:nvPr/>
        </p:nvSpPr>
        <p:spPr>
          <a:xfrm>
            <a:off x="1815546" y="1169396"/>
            <a:ext cx="1563078" cy="1606902"/>
          </a:xfrm>
          <a:custGeom>
            <a:avLst/>
            <a:gdLst/>
            <a:ahLst/>
            <a:cxnLst/>
            <a:rect l="l" t="t" r="r" b="b"/>
            <a:pathLst>
              <a:path w="1563078" h="1606902">
                <a:moveTo>
                  <a:pt x="0" y="0"/>
                </a:moveTo>
                <a:lnTo>
                  <a:pt x="1563077" y="0"/>
                </a:lnTo>
                <a:lnTo>
                  <a:pt x="1563077" y="1606903"/>
                </a:lnTo>
                <a:lnTo>
                  <a:pt x="0" y="16069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6" name="Freeform 36"/>
          <p:cNvSpPr/>
          <p:nvPr/>
        </p:nvSpPr>
        <p:spPr>
          <a:xfrm>
            <a:off x="828737" y="7495136"/>
            <a:ext cx="3332211" cy="2108380"/>
          </a:xfrm>
          <a:custGeom>
            <a:avLst/>
            <a:gdLst/>
            <a:ahLst/>
            <a:cxnLst/>
            <a:rect l="l" t="t" r="r" b="b"/>
            <a:pathLst>
              <a:path w="3332211" h="2108380">
                <a:moveTo>
                  <a:pt x="0" y="0"/>
                </a:moveTo>
                <a:lnTo>
                  <a:pt x="3332210" y="0"/>
                </a:lnTo>
                <a:lnTo>
                  <a:pt x="3332210" y="2108381"/>
                </a:lnTo>
                <a:lnTo>
                  <a:pt x="0" y="210838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7" name="Freeform 37"/>
          <p:cNvSpPr/>
          <p:nvPr/>
        </p:nvSpPr>
        <p:spPr>
          <a:xfrm rot="-1358923">
            <a:off x="12722601" y="6957185"/>
            <a:ext cx="2703746" cy="3184283"/>
          </a:xfrm>
          <a:custGeom>
            <a:avLst/>
            <a:gdLst/>
            <a:ahLst/>
            <a:cxnLst/>
            <a:rect l="l" t="t" r="r" b="b"/>
            <a:pathLst>
              <a:path w="2703746" h="3184283">
                <a:moveTo>
                  <a:pt x="0" y="0"/>
                </a:moveTo>
                <a:lnTo>
                  <a:pt x="2703746" y="0"/>
                </a:lnTo>
                <a:lnTo>
                  <a:pt x="2703746" y="3184283"/>
                </a:lnTo>
                <a:lnTo>
                  <a:pt x="0" y="31842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8" name="Freeform 38"/>
          <p:cNvSpPr/>
          <p:nvPr/>
        </p:nvSpPr>
        <p:spPr>
          <a:xfrm rot="-607473">
            <a:off x="14846935" y="6878444"/>
            <a:ext cx="524042" cy="1779154"/>
          </a:xfrm>
          <a:custGeom>
            <a:avLst/>
            <a:gdLst/>
            <a:ahLst/>
            <a:cxnLst/>
            <a:rect l="l" t="t" r="r" b="b"/>
            <a:pathLst>
              <a:path w="524042" h="1779154">
                <a:moveTo>
                  <a:pt x="0" y="0"/>
                </a:moveTo>
                <a:lnTo>
                  <a:pt x="524042" y="0"/>
                </a:lnTo>
                <a:lnTo>
                  <a:pt x="524042" y="1779154"/>
                </a:lnTo>
                <a:lnTo>
                  <a:pt x="0" y="17791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9" name="Freeform 39"/>
          <p:cNvSpPr/>
          <p:nvPr/>
        </p:nvSpPr>
        <p:spPr>
          <a:xfrm rot="-1729736">
            <a:off x="14147400" y="811567"/>
            <a:ext cx="470779" cy="4388615"/>
          </a:xfrm>
          <a:custGeom>
            <a:avLst/>
            <a:gdLst/>
            <a:ahLst/>
            <a:cxnLst/>
            <a:rect l="l" t="t" r="r" b="b"/>
            <a:pathLst>
              <a:path w="470779" h="4388615">
                <a:moveTo>
                  <a:pt x="0" y="0"/>
                </a:moveTo>
                <a:lnTo>
                  <a:pt x="470778" y="0"/>
                </a:lnTo>
                <a:lnTo>
                  <a:pt x="470778" y="4388615"/>
                </a:lnTo>
                <a:lnTo>
                  <a:pt x="0" y="4388615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0" name="Freeform 40"/>
          <p:cNvSpPr/>
          <p:nvPr/>
        </p:nvSpPr>
        <p:spPr>
          <a:xfrm rot="-897102">
            <a:off x="15279507" y="809281"/>
            <a:ext cx="493296" cy="4598517"/>
          </a:xfrm>
          <a:custGeom>
            <a:avLst/>
            <a:gdLst/>
            <a:ahLst/>
            <a:cxnLst/>
            <a:rect l="l" t="t" r="r" b="b"/>
            <a:pathLst>
              <a:path w="493296" h="4598517">
                <a:moveTo>
                  <a:pt x="0" y="0"/>
                </a:moveTo>
                <a:lnTo>
                  <a:pt x="493296" y="0"/>
                </a:lnTo>
                <a:lnTo>
                  <a:pt x="493296" y="4598517"/>
                </a:lnTo>
                <a:lnTo>
                  <a:pt x="0" y="4598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1" name="TextBox 41"/>
          <p:cNvSpPr txBox="1"/>
          <p:nvPr/>
        </p:nvSpPr>
        <p:spPr>
          <a:xfrm>
            <a:off x="2864744" y="3465919"/>
            <a:ext cx="10828483" cy="2675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30"/>
              </a:lnSpc>
            </a:pPr>
            <a:r>
              <a:rPr lang="en-US" sz="10769" spc="204">
                <a:solidFill>
                  <a:srgbClr val="231F20"/>
                </a:solidFill>
                <a:latin typeface="TT Slabs Bold"/>
              </a:rPr>
              <a:t>Хвала на пажњи!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2956890" y="7435398"/>
            <a:ext cx="7498259" cy="8917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12"/>
              </a:lnSpc>
            </a:pPr>
            <a:r>
              <a:rPr lang="en-US" sz="2810" dirty="0" err="1">
                <a:solidFill>
                  <a:srgbClr val="231F20"/>
                </a:solidFill>
                <a:latin typeface="Now"/>
              </a:rPr>
              <a:t>Лена</a:t>
            </a:r>
            <a:r>
              <a:rPr lang="en-US" sz="2810" dirty="0">
                <a:solidFill>
                  <a:srgbClr val="231F20"/>
                </a:solidFill>
                <a:latin typeface="Now"/>
              </a:rPr>
              <a:t> </a:t>
            </a:r>
            <a:r>
              <a:rPr lang="en-US" sz="2810" dirty="0" err="1">
                <a:solidFill>
                  <a:srgbClr val="231F20"/>
                </a:solidFill>
                <a:latin typeface="Now"/>
              </a:rPr>
              <a:t>Милосављевић</a:t>
            </a:r>
            <a:r>
              <a:rPr lang="en-US" sz="2810" dirty="0">
                <a:solidFill>
                  <a:srgbClr val="231F20"/>
                </a:solidFill>
                <a:latin typeface="Now"/>
              </a:rPr>
              <a:t> II/5</a:t>
            </a:r>
            <a:endParaRPr lang="sr-Latn-RS" sz="2810" dirty="0">
              <a:solidFill>
                <a:srgbClr val="231F20"/>
              </a:solidFill>
              <a:latin typeface="Now"/>
            </a:endParaRPr>
          </a:p>
          <a:p>
            <a:pPr algn="ctr">
              <a:lnSpc>
                <a:spcPts val="3512"/>
              </a:lnSpc>
            </a:pPr>
            <a:r>
              <a:rPr lang="sr-Cyrl-RS" sz="2810" dirty="0">
                <a:solidFill>
                  <a:srgbClr val="231F20"/>
                </a:solidFill>
                <a:latin typeface="Now"/>
              </a:rPr>
              <a:t>Наставник: Мира Симеуновић</a:t>
            </a:r>
            <a:endParaRPr lang="en-US" sz="2810" dirty="0">
              <a:solidFill>
                <a:srgbClr val="231F20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r-Latn-R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3584313" y="2785313"/>
            <a:ext cx="1668454" cy="78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9"/>
              </a:lnSpc>
            </a:pPr>
            <a:r>
              <a:rPr lang="en-US" sz="6112" spc="116">
                <a:solidFill>
                  <a:srgbClr val="231F20"/>
                </a:solidFill>
                <a:latin typeface="TT Slabs Bold"/>
              </a:rPr>
              <a:t>01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3527706" y="4853047"/>
            <a:ext cx="1668454" cy="78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9"/>
              </a:lnSpc>
            </a:pPr>
            <a:r>
              <a:rPr lang="en-US" sz="6112" spc="116">
                <a:solidFill>
                  <a:srgbClr val="231F20"/>
                </a:solidFill>
                <a:latin typeface="TT Slabs Bold"/>
              </a:rPr>
              <a:t>02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527706" y="6999455"/>
            <a:ext cx="1668454" cy="78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89"/>
              </a:lnSpc>
            </a:pPr>
            <a:r>
              <a:rPr lang="en-US" sz="6112" spc="116">
                <a:solidFill>
                  <a:srgbClr val="231F20"/>
                </a:solidFill>
                <a:latin typeface="TT Slabs Bold"/>
              </a:rPr>
              <a:t>03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6489749" y="2636748"/>
            <a:ext cx="6779202" cy="55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8"/>
              </a:lnSpc>
            </a:pPr>
            <a:r>
              <a:rPr lang="en-US" sz="4212" spc="80">
                <a:solidFill>
                  <a:srgbClr val="231F20"/>
                </a:solidFill>
                <a:latin typeface="TT Slabs Bold"/>
              </a:rPr>
              <a:t>ЈЕЗИК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433866" y="4624641"/>
            <a:ext cx="6779202" cy="55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8"/>
              </a:lnSpc>
            </a:pPr>
            <a:r>
              <a:rPr lang="en-US" sz="4212" spc="80">
                <a:solidFill>
                  <a:srgbClr val="231F20"/>
                </a:solidFill>
                <a:latin typeface="TT Slabs Bold"/>
              </a:rPr>
              <a:t>МЕДИЈИ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433866" y="6916556"/>
            <a:ext cx="6779202" cy="5558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128"/>
              </a:lnSpc>
            </a:pPr>
            <a:r>
              <a:rPr lang="en-US" sz="4212" spc="80">
                <a:solidFill>
                  <a:srgbClr val="231F20"/>
                </a:solidFill>
                <a:latin typeface="TT Slabs Bold"/>
              </a:rPr>
              <a:t>КУЛТУРА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6433866" y="3383088"/>
            <a:ext cx="5345106" cy="467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01"/>
              </a:lnSpc>
            </a:pPr>
            <a:r>
              <a:rPr lang="en-US" sz="2881">
                <a:solidFill>
                  <a:srgbClr val="231F20"/>
                </a:solidFill>
                <a:latin typeface="Now"/>
              </a:rPr>
              <a:t> елемент медијског садржаја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433866" y="5361456"/>
            <a:ext cx="5345106" cy="365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6"/>
              </a:lnSpc>
            </a:pPr>
            <a:r>
              <a:rPr lang="en-US" sz="2381">
                <a:solidFill>
                  <a:srgbClr val="231F20"/>
                </a:solidFill>
                <a:latin typeface="Now"/>
              </a:rPr>
              <a:t>креатори културних идентитета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6471447" y="7421796"/>
            <a:ext cx="5345106" cy="3658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76"/>
              </a:lnSpc>
            </a:pPr>
            <a:r>
              <a:rPr lang="en-US" sz="2381">
                <a:solidFill>
                  <a:srgbClr val="231F20"/>
                </a:solidFill>
                <a:latin typeface="Now"/>
              </a:rPr>
              <a:t>идентитет</a:t>
            </a:r>
          </a:p>
        </p:txBody>
      </p:sp>
      <p:sp>
        <p:nvSpPr>
          <p:cNvPr id="41" name="Freeform 41"/>
          <p:cNvSpPr/>
          <p:nvPr/>
        </p:nvSpPr>
        <p:spPr>
          <a:xfrm rot="1091550">
            <a:off x="12696086" y="1713279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8"/>
                </a:lnTo>
                <a:lnTo>
                  <a:pt x="0" y="13195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2" name="Freeform 42"/>
          <p:cNvSpPr/>
          <p:nvPr/>
        </p:nvSpPr>
        <p:spPr>
          <a:xfrm>
            <a:off x="13474906" y="6709430"/>
            <a:ext cx="1951739" cy="1234918"/>
          </a:xfrm>
          <a:custGeom>
            <a:avLst/>
            <a:gdLst/>
            <a:ahLst/>
            <a:cxnLst/>
            <a:rect l="l" t="t" r="r" b="b"/>
            <a:pathLst>
              <a:path w="1951739" h="1234918">
                <a:moveTo>
                  <a:pt x="0" y="0"/>
                </a:moveTo>
                <a:lnTo>
                  <a:pt x="1951739" y="0"/>
                </a:lnTo>
                <a:lnTo>
                  <a:pt x="1951739" y="1234918"/>
                </a:lnTo>
                <a:lnTo>
                  <a:pt x="0" y="123491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3" name="Freeform 43"/>
          <p:cNvSpPr/>
          <p:nvPr/>
        </p:nvSpPr>
        <p:spPr>
          <a:xfrm>
            <a:off x="11816553" y="8009440"/>
            <a:ext cx="1452398" cy="1452398"/>
          </a:xfrm>
          <a:custGeom>
            <a:avLst/>
            <a:gdLst/>
            <a:ahLst/>
            <a:cxnLst/>
            <a:rect l="l" t="t" r="r" b="b"/>
            <a:pathLst>
              <a:path w="1452398" h="1452398">
                <a:moveTo>
                  <a:pt x="0" y="0"/>
                </a:moveTo>
                <a:lnTo>
                  <a:pt x="1452398" y="0"/>
                </a:lnTo>
                <a:lnTo>
                  <a:pt x="1452398" y="1452398"/>
                </a:lnTo>
                <a:lnTo>
                  <a:pt x="0" y="145239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4" name="Freeform 44"/>
          <p:cNvSpPr/>
          <p:nvPr/>
        </p:nvSpPr>
        <p:spPr>
          <a:xfrm>
            <a:off x="13814525" y="8261656"/>
            <a:ext cx="1985193" cy="1635077"/>
          </a:xfrm>
          <a:custGeom>
            <a:avLst/>
            <a:gdLst/>
            <a:ahLst/>
            <a:cxnLst/>
            <a:rect l="l" t="t" r="r" b="b"/>
            <a:pathLst>
              <a:path w="1985193" h="1635077">
                <a:moveTo>
                  <a:pt x="0" y="0"/>
                </a:moveTo>
                <a:lnTo>
                  <a:pt x="1985193" y="0"/>
                </a:lnTo>
                <a:lnTo>
                  <a:pt x="1985193" y="1635077"/>
                </a:lnTo>
                <a:lnTo>
                  <a:pt x="0" y="163507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r-Latn-R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402876" y="5038821"/>
            <a:ext cx="8741124" cy="1202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041"/>
              </a:lnSpc>
            </a:pPr>
            <a:r>
              <a:rPr lang="en-US" sz="9225" spc="175">
                <a:solidFill>
                  <a:srgbClr val="231F20"/>
                </a:solidFill>
                <a:latin typeface="TT Slabs Bold"/>
              </a:rPr>
              <a:t>ПОЧНИМО!</a:t>
            </a:r>
          </a:p>
        </p:txBody>
      </p:sp>
      <p:sp>
        <p:nvSpPr>
          <p:cNvPr id="33" name="Freeform 33"/>
          <p:cNvSpPr/>
          <p:nvPr/>
        </p:nvSpPr>
        <p:spPr>
          <a:xfrm>
            <a:off x="11770757" y="2758368"/>
            <a:ext cx="4513438" cy="4554845"/>
          </a:xfrm>
          <a:custGeom>
            <a:avLst/>
            <a:gdLst/>
            <a:ahLst/>
            <a:cxnLst/>
            <a:rect l="l" t="t" r="r" b="b"/>
            <a:pathLst>
              <a:path w="4513438" h="4554845">
                <a:moveTo>
                  <a:pt x="0" y="0"/>
                </a:moveTo>
                <a:lnTo>
                  <a:pt x="4513437" y="0"/>
                </a:lnTo>
                <a:lnTo>
                  <a:pt x="4513437" y="4554845"/>
                </a:lnTo>
                <a:lnTo>
                  <a:pt x="0" y="45548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4" name="TextBox 34"/>
          <p:cNvSpPr txBox="1"/>
          <p:nvPr/>
        </p:nvSpPr>
        <p:spPr>
          <a:xfrm rot="-422712">
            <a:off x="12795932" y="4620238"/>
            <a:ext cx="3094454" cy="595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17"/>
              </a:lnSpc>
            </a:pPr>
            <a:r>
              <a:rPr lang="en-US" sz="4609" spc="87">
                <a:solidFill>
                  <a:srgbClr val="000000"/>
                </a:solidFill>
                <a:latin typeface="TT Slabs Bold"/>
              </a:rPr>
              <a:t>JMK</a:t>
            </a:r>
          </a:p>
        </p:txBody>
      </p:sp>
      <p:sp>
        <p:nvSpPr>
          <p:cNvPr id="35" name="Freeform 35"/>
          <p:cNvSpPr/>
          <p:nvPr/>
        </p:nvSpPr>
        <p:spPr>
          <a:xfrm rot="291678">
            <a:off x="9214739" y="5848211"/>
            <a:ext cx="1856453" cy="3740106"/>
          </a:xfrm>
          <a:custGeom>
            <a:avLst/>
            <a:gdLst/>
            <a:ahLst/>
            <a:cxnLst/>
            <a:rect l="l" t="t" r="r" b="b"/>
            <a:pathLst>
              <a:path w="1856453" h="3740106">
                <a:moveTo>
                  <a:pt x="0" y="0"/>
                </a:moveTo>
                <a:lnTo>
                  <a:pt x="1856452" y="0"/>
                </a:lnTo>
                <a:lnTo>
                  <a:pt x="1856452" y="3740106"/>
                </a:lnTo>
                <a:lnTo>
                  <a:pt x="0" y="374010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6" name="TextBox 36"/>
          <p:cNvSpPr txBox="1"/>
          <p:nvPr/>
        </p:nvSpPr>
        <p:spPr>
          <a:xfrm>
            <a:off x="4690511" y="1041012"/>
            <a:ext cx="6097119" cy="1342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59"/>
              </a:lnSpc>
            </a:pPr>
            <a:r>
              <a:rPr lang="en-US" sz="7899">
                <a:solidFill>
                  <a:srgbClr val="000000"/>
                </a:solidFill>
                <a:latin typeface="Canva Sans Bold"/>
              </a:rPr>
              <a:t>ТЕМЕ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r-Latn-R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32" name="Freeform 32"/>
          <p:cNvSpPr/>
          <p:nvPr/>
        </p:nvSpPr>
        <p:spPr>
          <a:xfrm rot="795082">
            <a:off x="15153929" y="7508128"/>
            <a:ext cx="1507058" cy="1507058"/>
          </a:xfrm>
          <a:custGeom>
            <a:avLst/>
            <a:gdLst/>
            <a:ahLst/>
            <a:cxnLst/>
            <a:rect l="l" t="t" r="r" b="b"/>
            <a:pathLst>
              <a:path w="1507058" h="1507058">
                <a:moveTo>
                  <a:pt x="0" y="0"/>
                </a:moveTo>
                <a:lnTo>
                  <a:pt x="1507058" y="0"/>
                </a:lnTo>
                <a:lnTo>
                  <a:pt x="1507058" y="1507057"/>
                </a:lnTo>
                <a:lnTo>
                  <a:pt x="0" y="15070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3" name="Freeform 33"/>
          <p:cNvSpPr/>
          <p:nvPr/>
        </p:nvSpPr>
        <p:spPr>
          <a:xfrm rot="-1538653">
            <a:off x="9600538" y="6710331"/>
            <a:ext cx="666081" cy="2261385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1" y="0"/>
                </a:lnTo>
                <a:lnTo>
                  <a:pt x="666081" y="2261386"/>
                </a:lnTo>
                <a:lnTo>
                  <a:pt x="0" y="226138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4" name="Freeform 34"/>
          <p:cNvSpPr/>
          <p:nvPr/>
        </p:nvSpPr>
        <p:spPr>
          <a:xfrm rot="9584498">
            <a:off x="10140418" y="2058750"/>
            <a:ext cx="2532131" cy="653750"/>
          </a:xfrm>
          <a:custGeom>
            <a:avLst/>
            <a:gdLst/>
            <a:ahLst/>
            <a:cxnLst/>
            <a:rect l="l" t="t" r="r" b="b"/>
            <a:pathLst>
              <a:path w="2532131" h="653750">
                <a:moveTo>
                  <a:pt x="0" y="0"/>
                </a:moveTo>
                <a:lnTo>
                  <a:pt x="2532132" y="0"/>
                </a:lnTo>
                <a:lnTo>
                  <a:pt x="2532132" y="653750"/>
                </a:lnTo>
                <a:lnTo>
                  <a:pt x="0" y="6537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5" name="Freeform 35"/>
          <p:cNvSpPr/>
          <p:nvPr/>
        </p:nvSpPr>
        <p:spPr>
          <a:xfrm>
            <a:off x="9841402" y="3297113"/>
            <a:ext cx="6607385" cy="4313118"/>
          </a:xfrm>
          <a:custGeom>
            <a:avLst/>
            <a:gdLst/>
            <a:ahLst/>
            <a:cxnLst/>
            <a:rect l="l" t="t" r="r" b="b"/>
            <a:pathLst>
              <a:path w="6607385" h="4313118">
                <a:moveTo>
                  <a:pt x="0" y="0"/>
                </a:moveTo>
                <a:lnTo>
                  <a:pt x="6607385" y="0"/>
                </a:lnTo>
                <a:lnTo>
                  <a:pt x="6607385" y="4313118"/>
                </a:lnTo>
                <a:lnTo>
                  <a:pt x="0" y="431311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1894" t="-632" b="-632"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6" name="TextBox 36"/>
          <p:cNvSpPr txBox="1"/>
          <p:nvPr/>
        </p:nvSpPr>
        <p:spPr>
          <a:xfrm>
            <a:off x="1582991" y="2821270"/>
            <a:ext cx="6779202" cy="6543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11"/>
              </a:lnSpc>
            </a:pPr>
            <a:r>
              <a:rPr lang="en-US" sz="5012" spc="95">
                <a:solidFill>
                  <a:srgbClr val="231F20"/>
                </a:solidFill>
                <a:latin typeface="TT Slabs Bold"/>
              </a:rPr>
              <a:t>Медији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190523" y="3788005"/>
            <a:ext cx="6934255" cy="40627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60"/>
              </a:lnSpc>
            </a:pPr>
            <a:endParaRPr/>
          </a:p>
          <a:p>
            <a:pPr marL="690890" lvl="1" indent="-345445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Canva Sans"/>
              </a:rPr>
              <a:t>Функције медија</a:t>
            </a:r>
          </a:p>
          <a:p>
            <a:pPr marL="690890" lvl="1" indent="-345445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31F20"/>
                </a:solidFill>
                <a:latin typeface="Canva Sans"/>
              </a:rPr>
              <a:t>Анализа забавног програма телевизије</a:t>
            </a:r>
          </a:p>
          <a:p>
            <a:pPr marL="690890" lvl="1" indent="-345445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31F20"/>
                </a:solidFill>
                <a:latin typeface="Canva Sans"/>
              </a:rPr>
              <a:t>Утицај медија на укус публике</a:t>
            </a:r>
          </a:p>
          <a:p>
            <a:pPr marL="690890" lvl="1" indent="-345445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31F20"/>
                </a:solidFill>
                <a:latin typeface="Canva Sans"/>
              </a:rPr>
              <a:t>Образовни програм телевизије</a:t>
            </a:r>
          </a:p>
          <a:p>
            <a:pPr marL="690890" lvl="1" indent="-345445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231F20"/>
                </a:solidFill>
                <a:latin typeface="Canva Sans"/>
              </a:rPr>
              <a:t>Лажне вести и манипулације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r-Latn-R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32" name="Freeform 32"/>
          <p:cNvSpPr/>
          <p:nvPr/>
        </p:nvSpPr>
        <p:spPr>
          <a:xfrm rot="829932">
            <a:off x="963989" y="1716093"/>
            <a:ext cx="398505" cy="3714879"/>
          </a:xfrm>
          <a:custGeom>
            <a:avLst/>
            <a:gdLst/>
            <a:ahLst/>
            <a:cxnLst/>
            <a:rect l="l" t="t" r="r" b="b"/>
            <a:pathLst>
              <a:path w="398505" h="3714879">
                <a:moveTo>
                  <a:pt x="0" y="0"/>
                </a:moveTo>
                <a:lnTo>
                  <a:pt x="398505" y="0"/>
                </a:lnTo>
                <a:lnTo>
                  <a:pt x="398505" y="3714878"/>
                </a:lnTo>
                <a:lnTo>
                  <a:pt x="0" y="371487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3" name="Freeform 33"/>
          <p:cNvSpPr/>
          <p:nvPr/>
        </p:nvSpPr>
        <p:spPr>
          <a:xfrm>
            <a:off x="2220076" y="5892066"/>
            <a:ext cx="3001719" cy="3692856"/>
          </a:xfrm>
          <a:custGeom>
            <a:avLst/>
            <a:gdLst/>
            <a:ahLst/>
            <a:cxnLst/>
            <a:rect l="l" t="t" r="r" b="b"/>
            <a:pathLst>
              <a:path w="3001719" h="3692856">
                <a:moveTo>
                  <a:pt x="0" y="0"/>
                </a:moveTo>
                <a:lnTo>
                  <a:pt x="3001718" y="0"/>
                </a:lnTo>
                <a:lnTo>
                  <a:pt x="3001718" y="3692856"/>
                </a:lnTo>
                <a:lnTo>
                  <a:pt x="0" y="369285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4838" t="-2822" b="-2822"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4" name="Freeform 34"/>
          <p:cNvSpPr/>
          <p:nvPr/>
        </p:nvSpPr>
        <p:spPr>
          <a:xfrm>
            <a:off x="6543534" y="5892066"/>
            <a:ext cx="3590787" cy="3715467"/>
          </a:xfrm>
          <a:custGeom>
            <a:avLst/>
            <a:gdLst/>
            <a:ahLst/>
            <a:cxnLst/>
            <a:rect l="l" t="t" r="r" b="b"/>
            <a:pathLst>
              <a:path w="3590787" h="3715467">
                <a:moveTo>
                  <a:pt x="0" y="0"/>
                </a:moveTo>
                <a:lnTo>
                  <a:pt x="3590787" y="0"/>
                </a:lnTo>
                <a:lnTo>
                  <a:pt x="3590787" y="3715467"/>
                </a:lnTo>
                <a:lnTo>
                  <a:pt x="0" y="371546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5" name="Freeform 35"/>
          <p:cNvSpPr/>
          <p:nvPr/>
        </p:nvSpPr>
        <p:spPr>
          <a:xfrm>
            <a:off x="11965510" y="6006695"/>
            <a:ext cx="3291315" cy="3561958"/>
          </a:xfrm>
          <a:custGeom>
            <a:avLst/>
            <a:gdLst/>
            <a:ahLst/>
            <a:cxnLst/>
            <a:rect l="l" t="t" r="r" b="b"/>
            <a:pathLst>
              <a:path w="3291315" h="3561958">
                <a:moveTo>
                  <a:pt x="0" y="0"/>
                </a:moveTo>
                <a:lnTo>
                  <a:pt x="3291314" y="0"/>
                </a:lnTo>
                <a:lnTo>
                  <a:pt x="3291314" y="3561958"/>
                </a:lnTo>
                <a:lnTo>
                  <a:pt x="0" y="356195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16397" b="-16397"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6" name="TextBox 36"/>
          <p:cNvSpPr txBox="1"/>
          <p:nvPr/>
        </p:nvSpPr>
        <p:spPr>
          <a:xfrm>
            <a:off x="1943666" y="1829320"/>
            <a:ext cx="12363159" cy="1006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en-US" sz="7743" spc="147">
                <a:solidFill>
                  <a:srgbClr val="231F20"/>
                </a:solidFill>
                <a:latin typeface="TT Slabs Bold"/>
              </a:rPr>
              <a:t>Стрип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6813590" y="3477715"/>
            <a:ext cx="11541037" cy="194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14165" lvl="1" indent="-257083" algn="l">
              <a:lnSpc>
                <a:spcPts val="2976"/>
              </a:lnSpc>
              <a:buFont typeface="Arial"/>
              <a:buChar char="•"/>
            </a:pPr>
            <a:r>
              <a:rPr lang="en-US" sz="2381">
                <a:solidFill>
                  <a:srgbClr val="231F20"/>
                </a:solidFill>
                <a:latin typeface="Now"/>
              </a:rPr>
              <a:t>Историја стрипа</a:t>
            </a:r>
          </a:p>
          <a:p>
            <a:pPr marL="514165" lvl="1" indent="-257083" algn="just">
              <a:lnSpc>
                <a:spcPts val="2976"/>
              </a:lnSpc>
              <a:buFont typeface="Arial"/>
              <a:buChar char="•"/>
            </a:pPr>
            <a:r>
              <a:rPr lang="en-US" sz="2381">
                <a:solidFill>
                  <a:srgbClr val="231F20"/>
                </a:solidFill>
                <a:latin typeface="Now"/>
              </a:rPr>
              <a:t>Стрип у Србији</a:t>
            </a:r>
          </a:p>
          <a:p>
            <a:pPr marL="514165" lvl="1" indent="-257083" algn="just">
              <a:lnSpc>
                <a:spcPts val="2976"/>
              </a:lnSpc>
              <a:buFont typeface="Arial"/>
              <a:buChar char="•"/>
            </a:pPr>
            <a:r>
              <a:rPr lang="en-US" sz="2381">
                <a:solidFill>
                  <a:srgbClr val="231F20"/>
                </a:solidFill>
                <a:latin typeface="Now"/>
              </a:rPr>
              <a:t>Нове тенденције</a:t>
            </a:r>
          </a:p>
          <a:p>
            <a:pPr marL="514165" lvl="1" indent="-257083" algn="l">
              <a:lnSpc>
                <a:spcPts val="2976"/>
              </a:lnSpc>
              <a:buFont typeface="Arial"/>
              <a:buChar char="•"/>
            </a:pPr>
            <a:r>
              <a:rPr lang="en-US" sz="2381">
                <a:solidFill>
                  <a:srgbClr val="231F20"/>
                </a:solidFill>
                <a:latin typeface="Now"/>
              </a:rPr>
              <a:t>Анкета на тему</a:t>
            </a:r>
          </a:p>
          <a:p>
            <a:pPr marL="514165" lvl="1" indent="-257083" algn="l">
              <a:lnSpc>
                <a:spcPts val="2976"/>
              </a:lnSpc>
              <a:buFont typeface="Arial"/>
              <a:buChar char="•"/>
            </a:pPr>
            <a:r>
              <a:rPr lang="en-US" sz="2381">
                <a:solidFill>
                  <a:srgbClr val="231F20"/>
                </a:solidFill>
                <a:latin typeface="Now"/>
              </a:rPr>
              <a:t>Израда стрипа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1888292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r-Latn-R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286869" y="220061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1943666" y="1829320"/>
            <a:ext cx="12363159" cy="1006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en-US" sz="7743" spc="147">
                <a:solidFill>
                  <a:srgbClr val="231F20"/>
                </a:solidFill>
                <a:latin typeface="TT Slabs Bold"/>
              </a:rPr>
              <a:t>Посета</a:t>
            </a:r>
          </a:p>
        </p:txBody>
      </p:sp>
      <p:sp>
        <p:nvSpPr>
          <p:cNvPr id="33" name="Freeform 33"/>
          <p:cNvSpPr/>
          <p:nvPr/>
        </p:nvSpPr>
        <p:spPr>
          <a:xfrm rot="1091550">
            <a:off x="2992122" y="5490459"/>
            <a:ext cx="566223" cy="1319587"/>
          </a:xfrm>
          <a:custGeom>
            <a:avLst/>
            <a:gdLst/>
            <a:ahLst/>
            <a:cxnLst/>
            <a:rect l="l" t="t" r="r" b="b"/>
            <a:pathLst>
              <a:path w="566223" h="1319587">
                <a:moveTo>
                  <a:pt x="0" y="0"/>
                </a:moveTo>
                <a:lnTo>
                  <a:pt x="566223" y="0"/>
                </a:lnTo>
                <a:lnTo>
                  <a:pt x="566223" y="1319587"/>
                </a:lnTo>
                <a:lnTo>
                  <a:pt x="0" y="13195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4" name="Freeform 34"/>
          <p:cNvSpPr/>
          <p:nvPr/>
        </p:nvSpPr>
        <p:spPr>
          <a:xfrm rot="1299275">
            <a:off x="10406514" y="3532719"/>
            <a:ext cx="325377" cy="758294"/>
          </a:xfrm>
          <a:custGeom>
            <a:avLst/>
            <a:gdLst/>
            <a:ahLst/>
            <a:cxnLst/>
            <a:rect l="l" t="t" r="r" b="b"/>
            <a:pathLst>
              <a:path w="325377" h="758294">
                <a:moveTo>
                  <a:pt x="0" y="0"/>
                </a:moveTo>
                <a:lnTo>
                  <a:pt x="325377" y="0"/>
                </a:lnTo>
                <a:lnTo>
                  <a:pt x="325377" y="758294"/>
                </a:lnTo>
                <a:lnTo>
                  <a:pt x="0" y="7582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5" name="Freeform 35"/>
          <p:cNvSpPr/>
          <p:nvPr/>
        </p:nvSpPr>
        <p:spPr>
          <a:xfrm rot="117516">
            <a:off x="2311346" y="894238"/>
            <a:ext cx="325377" cy="758294"/>
          </a:xfrm>
          <a:custGeom>
            <a:avLst/>
            <a:gdLst/>
            <a:ahLst/>
            <a:cxnLst/>
            <a:rect l="l" t="t" r="r" b="b"/>
            <a:pathLst>
              <a:path w="325377" h="758294">
                <a:moveTo>
                  <a:pt x="0" y="0"/>
                </a:moveTo>
                <a:lnTo>
                  <a:pt x="325377" y="0"/>
                </a:lnTo>
                <a:lnTo>
                  <a:pt x="325377" y="758293"/>
                </a:lnTo>
                <a:lnTo>
                  <a:pt x="0" y="75829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6" name="Freeform 36"/>
          <p:cNvSpPr/>
          <p:nvPr/>
        </p:nvSpPr>
        <p:spPr>
          <a:xfrm rot="117516">
            <a:off x="5746180" y="3722810"/>
            <a:ext cx="325377" cy="758294"/>
          </a:xfrm>
          <a:custGeom>
            <a:avLst/>
            <a:gdLst/>
            <a:ahLst/>
            <a:cxnLst/>
            <a:rect l="l" t="t" r="r" b="b"/>
            <a:pathLst>
              <a:path w="325377" h="758294">
                <a:moveTo>
                  <a:pt x="0" y="0"/>
                </a:moveTo>
                <a:lnTo>
                  <a:pt x="325377" y="0"/>
                </a:lnTo>
                <a:lnTo>
                  <a:pt x="325377" y="758293"/>
                </a:lnTo>
                <a:lnTo>
                  <a:pt x="0" y="7582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7" name="Freeform 37"/>
          <p:cNvSpPr/>
          <p:nvPr/>
        </p:nvSpPr>
        <p:spPr>
          <a:xfrm rot="-1927311">
            <a:off x="11763110" y="4986768"/>
            <a:ext cx="325377" cy="758294"/>
          </a:xfrm>
          <a:custGeom>
            <a:avLst/>
            <a:gdLst/>
            <a:ahLst/>
            <a:cxnLst/>
            <a:rect l="l" t="t" r="r" b="b"/>
            <a:pathLst>
              <a:path w="325377" h="758294">
                <a:moveTo>
                  <a:pt x="0" y="0"/>
                </a:moveTo>
                <a:lnTo>
                  <a:pt x="325377" y="0"/>
                </a:lnTo>
                <a:lnTo>
                  <a:pt x="325377" y="758294"/>
                </a:lnTo>
                <a:lnTo>
                  <a:pt x="0" y="75829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8" name="Freeform 38"/>
          <p:cNvSpPr/>
          <p:nvPr/>
        </p:nvSpPr>
        <p:spPr>
          <a:xfrm rot="-1927311">
            <a:off x="11763110" y="6457195"/>
            <a:ext cx="325377" cy="758294"/>
          </a:xfrm>
          <a:custGeom>
            <a:avLst/>
            <a:gdLst/>
            <a:ahLst/>
            <a:cxnLst/>
            <a:rect l="l" t="t" r="r" b="b"/>
            <a:pathLst>
              <a:path w="325377" h="758294">
                <a:moveTo>
                  <a:pt x="0" y="0"/>
                </a:moveTo>
                <a:lnTo>
                  <a:pt x="325377" y="0"/>
                </a:lnTo>
                <a:lnTo>
                  <a:pt x="325377" y="758294"/>
                </a:lnTo>
                <a:lnTo>
                  <a:pt x="0" y="75829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9" name="Freeform 39"/>
          <p:cNvSpPr/>
          <p:nvPr/>
        </p:nvSpPr>
        <p:spPr>
          <a:xfrm>
            <a:off x="846778" y="1563838"/>
            <a:ext cx="2903409" cy="3871212"/>
          </a:xfrm>
          <a:custGeom>
            <a:avLst/>
            <a:gdLst/>
            <a:ahLst/>
            <a:cxnLst/>
            <a:rect l="l" t="t" r="r" b="b"/>
            <a:pathLst>
              <a:path w="2903409" h="3871212">
                <a:moveTo>
                  <a:pt x="0" y="0"/>
                </a:moveTo>
                <a:lnTo>
                  <a:pt x="2903409" y="0"/>
                </a:lnTo>
                <a:lnTo>
                  <a:pt x="2903409" y="3871212"/>
                </a:lnTo>
                <a:lnTo>
                  <a:pt x="0" y="387121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0" name="Freeform 40"/>
          <p:cNvSpPr/>
          <p:nvPr/>
        </p:nvSpPr>
        <p:spPr>
          <a:xfrm>
            <a:off x="4845735" y="4324289"/>
            <a:ext cx="3259282" cy="4345710"/>
          </a:xfrm>
          <a:custGeom>
            <a:avLst/>
            <a:gdLst/>
            <a:ahLst/>
            <a:cxnLst/>
            <a:rect l="l" t="t" r="r" b="b"/>
            <a:pathLst>
              <a:path w="3259282" h="4345710">
                <a:moveTo>
                  <a:pt x="0" y="0"/>
                </a:moveTo>
                <a:lnTo>
                  <a:pt x="3259283" y="0"/>
                </a:lnTo>
                <a:lnTo>
                  <a:pt x="3259283" y="4345710"/>
                </a:lnTo>
                <a:lnTo>
                  <a:pt x="0" y="434571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1" name="Freeform 41"/>
          <p:cNvSpPr/>
          <p:nvPr/>
        </p:nvSpPr>
        <p:spPr>
          <a:xfrm>
            <a:off x="8477572" y="4223055"/>
            <a:ext cx="3787612" cy="4512584"/>
          </a:xfrm>
          <a:custGeom>
            <a:avLst/>
            <a:gdLst/>
            <a:ahLst/>
            <a:cxnLst/>
            <a:rect l="l" t="t" r="r" b="b"/>
            <a:pathLst>
              <a:path w="3787612" h="4512584">
                <a:moveTo>
                  <a:pt x="0" y="0"/>
                </a:moveTo>
                <a:lnTo>
                  <a:pt x="3787612" y="0"/>
                </a:lnTo>
                <a:lnTo>
                  <a:pt x="3787612" y="4512584"/>
                </a:lnTo>
                <a:lnTo>
                  <a:pt x="0" y="451258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2" name="Freeform 42"/>
          <p:cNvSpPr/>
          <p:nvPr/>
        </p:nvSpPr>
        <p:spPr>
          <a:xfrm>
            <a:off x="1410065" y="6150253"/>
            <a:ext cx="2780428" cy="3902355"/>
          </a:xfrm>
          <a:custGeom>
            <a:avLst/>
            <a:gdLst/>
            <a:ahLst/>
            <a:cxnLst/>
            <a:rect l="l" t="t" r="r" b="b"/>
            <a:pathLst>
              <a:path w="2780428" h="3902355">
                <a:moveTo>
                  <a:pt x="0" y="0"/>
                </a:moveTo>
                <a:lnTo>
                  <a:pt x="2780428" y="0"/>
                </a:lnTo>
                <a:lnTo>
                  <a:pt x="2780428" y="3902354"/>
                </a:lnTo>
                <a:lnTo>
                  <a:pt x="0" y="390235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43" name="TextBox 43"/>
          <p:cNvSpPr txBox="1"/>
          <p:nvPr/>
        </p:nvSpPr>
        <p:spPr>
          <a:xfrm>
            <a:off x="12689858" y="5160291"/>
            <a:ext cx="3882346" cy="87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8"/>
              </a:lnSpc>
            </a:pPr>
            <a:r>
              <a:rPr lang="en-US" sz="3457" spc="65">
                <a:solidFill>
                  <a:srgbClr val="231F20"/>
                </a:solidFill>
                <a:latin typeface="TT Slabs Bold"/>
              </a:rPr>
              <a:t>Филолошки факултет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2689858" y="6438537"/>
            <a:ext cx="2830133" cy="871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8"/>
              </a:lnSpc>
            </a:pPr>
            <a:r>
              <a:rPr lang="en-US" sz="3457" spc="65">
                <a:solidFill>
                  <a:srgbClr val="231F20"/>
                </a:solidFill>
                <a:latin typeface="TT Slabs Bold"/>
              </a:rPr>
              <a:t>Школа стрипа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91626" y="554717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r-Latn-R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621162" y="1634163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32" name="TextBox 32"/>
          <p:cNvSpPr txBox="1"/>
          <p:nvPr/>
        </p:nvSpPr>
        <p:spPr>
          <a:xfrm>
            <a:off x="5377596" y="4511973"/>
            <a:ext cx="12740017" cy="1986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29838" lvl="1" indent="-264919" algn="l">
              <a:lnSpc>
                <a:spcPts val="3067"/>
              </a:lnSpc>
              <a:buFont typeface="Arial"/>
              <a:buChar char="•"/>
            </a:pPr>
            <a:r>
              <a:rPr lang="en-US" sz="2454">
                <a:solidFill>
                  <a:srgbClr val="231F20"/>
                </a:solidFill>
                <a:latin typeface="Now"/>
              </a:rPr>
              <a:t> Идентитет</a:t>
            </a:r>
          </a:p>
          <a:p>
            <a:pPr marL="529838" lvl="1" indent="-264919" algn="l">
              <a:lnSpc>
                <a:spcPts val="3067"/>
              </a:lnSpc>
              <a:buFont typeface="Arial"/>
              <a:buChar char="•"/>
            </a:pPr>
            <a:r>
              <a:rPr lang="en-US" sz="2454">
                <a:solidFill>
                  <a:srgbClr val="231F20"/>
                </a:solidFill>
                <a:latin typeface="Now"/>
              </a:rPr>
              <a:t>Дигитални идентитет</a:t>
            </a:r>
          </a:p>
          <a:p>
            <a:pPr marL="529838" lvl="1" indent="-264919" algn="l">
              <a:lnSpc>
                <a:spcPts val="3067"/>
              </a:lnSpc>
              <a:buFont typeface="Arial"/>
              <a:buChar char="•"/>
            </a:pPr>
            <a:r>
              <a:rPr lang="en-US" sz="2454">
                <a:solidFill>
                  <a:srgbClr val="231F20"/>
                </a:solidFill>
                <a:latin typeface="Now"/>
              </a:rPr>
              <a:t>Вештачка интелигенција</a:t>
            </a:r>
          </a:p>
          <a:p>
            <a:pPr marL="529838" lvl="1" indent="-264919" algn="l">
              <a:lnSpc>
                <a:spcPts val="3067"/>
              </a:lnSpc>
              <a:buFont typeface="Arial"/>
              <a:buChar char="•"/>
            </a:pPr>
            <a:r>
              <a:rPr lang="en-US" sz="2454">
                <a:solidFill>
                  <a:srgbClr val="231F20"/>
                </a:solidFill>
                <a:latin typeface="Now"/>
              </a:rPr>
              <a:t>Ризици, опасности и заштита на интернету</a:t>
            </a:r>
          </a:p>
          <a:p>
            <a:pPr algn="ctr">
              <a:lnSpc>
                <a:spcPts val="3067"/>
              </a:lnSpc>
            </a:pPr>
            <a:endParaRPr lang="en-US" sz="2454">
              <a:solidFill>
                <a:srgbClr val="231F20"/>
              </a:solidFill>
              <a:latin typeface="Now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699883" y="7802383"/>
            <a:ext cx="2949947" cy="1866512"/>
          </a:xfrm>
          <a:custGeom>
            <a:avLst/>
            <a:gdLst/>
            <a:ahLst/>
            <a:cxnLst/>
            <a:rect l="l" t="t" r="r" b="b"/>
            <a:pathLst>
              <a:path w="2949947" h="1866512">
                <a:moveTo>
                  <a:pt x="0" y="0"/>
                </a:moveTo>
                <a:lnTo>
                  <a:pt x="2949948" y="0"/>
                </a:lnTo>
                <a:lnTo>
                  <a:pt x="2949948" y="1866512"/>
                </a:lnTo>
                <a:lnTo>
                  <a:pt x="0" y="1866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4" name="Freeform 34"/>
          <p:cNvSpPr/>
          <p:nvPr/>
        </p:nvSpPr>
        <p:spPr>
          <a:xfrm rot="-2012905">
            <a:off x="15089574" y="6656981"/>
            <a:ext cx="666081" cy="2261385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1" y="0"/>
                </a:lnTo>
                <a:lnTo>
                  <a:pt x="666081" y="2261385"/>
                </a:lnTo>
                <a:lnTo>
                  <a:pt x="0" y="22613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5" name="Freeform 35"/>
          <p:cNvSpPr/>
          <p:nvPr/>
        </p:nvSpPr>
        <p:spPr>
          <a:xfrm rot="6852690">
            <a:off x="-40079" y="1134648"/>
            <a:ext cx="2532131" cy="653750"/>
          </a:xfrm>
          <a:custGeom>
            <a:avLst/>
            <a:gdLst/>
            <a:ahLst/>
            <a:cxnLst/>
            <a:rect l="l" t="t" r="r" b="b"/>
            <a:pathLst>
              <a:path w="2532131" h="653750">
                <a:moveTo>
                  <a:pt x="0" y="0"/>
                </a:moveTo>
                <a:lnTo>
                  <a:pt x="2532131" y="0"/>
                </a:lnTo>
                <a:lnTo>
                  <a:pt x="2532131" y="653750"/>
                </a:lnTo>
                <a:lnTo>
                  <a:pt x="0" y="65375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6" name="Freeform 36"/>
          <p:cNvSpPr/>
          <p:nvPr/>
        </p:nvSpPr>
        <p:spPr>
          <a:xfrm>
            <a:off x="549068" y="3171322"/>
            <a:ext cx="3609746" cy="2887797"/>
          </a:xfrm>
          <a:custGeom>
            <a:avLst/>
            <a:gdLst/>
            <a:ahLst/>
            <a:cxnLst/>
            <a:rect l="l" t="t" r="r" b="b"/>
            <a:pathLst>
              <a:path w="3609746" h="2887797">
                <a:moveTo>
                  <a:pt x="0" y="0"/>
                </a:moveTo>
                <a:lnTo>
                  <a:pt x="3609745" y="0"/>
                </a:lnTo>
                <a:lnTo>
                  <a:pt x="3609745" y="2887797"/>
                </a:lnTo>
                <a:lnTo>
                  <a:pt x="0" y="2887797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7" name="Freeform 37"/>
          <p:cNvSpPr/>
          <p:nvPr/>
        </p:nvSpPr>
        <p:spPr>
          <a:xfrm>
            <a:off x="5547983" y="6762560"/>
            <a:ext cx="7673656" cy="3007615"/>
          </a:xfrm>
          <a:custGeom>
            <a:avLst/>
            <a:gdLst/>
            <a:ahLst/>
            <a:cxnLst/>
            <a:rect l="l" t="t" r="r" b="b"/>
            <a:pathLst>
              <a:path w="7673656" h="3007615">
                <a:moveTo>
                  <a:pt x="0" y="0"/>
                </a:moveTo>
                <a:lnTo>
                  <a:pt x="7673656" y="0"/>
                </a:lnTo>
                <a:lnTo>
                  <a:pt x="7673656" y="3007615"/>
                </a:lnTo>
                <a:lnTo>
                  <a:pt x="0" y="300761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8429" t="-31977" r="-5374" b="-19977"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8" name="Freeform 38"/>
          <p:cNvSpPr/>
          <p:nvPr/>
        </p:nvSpPr>
        <p:spPr>
          <a:xfrm>
            <a:off x="11747605" y="2750277"/>
            <a:ext cx="4985931" cy="3023818"/>
          </a:xfrm>
          <a:custGeom>
            <a:avLst/>
            <a:gdLst/>
            <a:ahLst/>
            <a:cxnLst/>
            <a:rect l="l" t="t" r="r" b="b"/>
            <a:pathLst>
              <a:path w="4985931" h="3023818">
                <a:moveTo>
                  <a:pt x="0" y="0"/>
                </a:moveTo>
                <a:lnTo>
                  <a:pt x="4985931" y="0"/>
                </a:lnTo>
                <a:lnTo>
                  <a:pt x="4985931" y="3023818"/>
                </a:lnTo>
                <a:lnTo>
                  <a:pt x="0" y="302381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810" r="-6947" b="-810"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9" name="TextBox 39"/>
          <p:cNvSpPr txBox="1"/>
          <p:nvPr/>
        </p:nvSpPr>
        <p:spPr>
          <a:xfrm>
            <a:off x="1806200" y="2753578"/>
            <a:ext cx="12363159" cy="1006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en-US" sz="7743" spc="147">
                <a:solidFill>
                  <a:srgbClr val="231F20"/>
                </a:solidFill>
                <a:latin typeface="TT Slabs Bold"/>
              </a:rPr>
              <a:t>ИНТЕРНЕТ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r-Latn-R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4393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32" name="Freeform 32"/>
          <p:cNvSpPr/>
          <p:nvPr/>
        </p:nvSpPr>
        <p:spPr>
          <a:xfrm rot="-2012905">
            <a:off x="1438992" y="1653570"/>
            <a:ext cx="666081" cy="2261385"/>
          </a:xfrm>
          <a:custGeom>
            <a:avLst/>
            <a:gdLst/>
            <a:ahLst/>
            <a:cxnLst/>
            <a:rect l="l" t="t" r="r" b="b"/>
            <a:pathLst>
              <a:path w="666081" h="2261385">
                <a:moveTo>
                  <a:pt x="0" y="0"/>
                </a:moveTo>
                <a:lnTo>
                  <a:pt x="666080" y="0"/>
                </a:lnTo>
                <a:lnTo>
                  <a:pt x="666080" y="2261386"/>
                </a:lnTo>
                <a:lnTo>
                  <a:pt x="0" y="226138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3" name="Freeform 33"/>
          <p:cNvSpPr/>
          <p:nvPr/>
        </p:nvSpPr>
        <p:spPr>
          <a:xfrm>
            <a:off x="2433395" y="4138625"/>
            <a:ext cx="1230795" cy="1401527"/>
          </a:xfrm>
          <a:custGeom>
            <a:avLst/>
            <a:gdLst/>
            <a:ahLst/>
            <a:cxnLst/>
            <a:rect l="l" t="t" r="r" b="b"/>
            <a:pathLst>
              <a:path w="1230795" h="1401527">
                <a:moveTo>
                  <a:pt x="0" y="0"/>
                </a:moveTo>
                <a:lnTo>
                  <a:pt x="1230795" y="0"/>
                </a:lnTo>
                <a:lnTo>
                  <a:pt x="1230795" y="1401526"/>
                </a:lnTo>
                <a:lnTo>
                  <a:pt x="0" y="14015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4" name="Freeform 34"/>
          <p:cNvSpPr/>
          <p:nvPr/>
        </p:nvSpPr>
        <p:spPr>
          <a:xfrm>
            <a:off x="6995609" y="4138625"/>
            <a:ext cx="2259272" cy="1517175"/>
          </a:xfrm>
          <a:custGeom>
            <a:avLst/>
            <a:gdLst/>
            <a:ahLst/>
            <a:cxnLst/>
            <a:rect l="l" t="t" r="r" b="b"/>
            <a:pathLst>
              <a:path w="2259272" h="1517175">
                <a:moveTo>
                  <a:pt x="0" y="0"/>
                </a:moveTo>
                <a:lnTo>
                  <a:pt x="2259272" y="0"/>
                </a:lnTo>
                <a:lnTo>
                  <a:pt x="2259272" y="1517175"/>
                </a:lnTo>
                <a:lnTo>
                  <a:pt x="0" y="151717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5" name="Freeform 35"/>
          <p:cNvSpPr/>
          <p:nvPr/>
        </p:nvSpPr>
        <p:spPr>
          <a:xfrm>
            <a:off x="11617081" y="3993744"/>
            <a:ext cx="2540902" cy="1691288"/>
          </a:xfrm>
          <a:custGeom>
            <a:avLst/>
            <a:gdLst/>
            <a:ahLst/>
            <a:cxnLst/>
            <a:rect l="l" t="t" r="r" b="b"/>
            <a:pathLst>
              <a:path w="2540902" h="1691288">
                <a:moveTo>
                  <a:pt x="0" y="0"/>
                </a:moveTo>
                <a:lnTo>
                  <a:pt x="2540902" y="0"/>
                </a:lnTo>
                <a:lnTo>
                  <a:pt x="2540902" y="1691288"/>
                </a:lnTo>
                <a:lnTo>
                  <a:pt x="0" y="169128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6" name="TextBox 36"/>
          <p:cNvSpPr txBox="1"/>
          <p:nvPr/>
        </p:nvSpPr>
        <p:spPr>
          <a:xfrm>
            <a:off x="3048792" y="2279595"/>
            <a:ext cx="10152906" cy="10069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88"/>
              </a:lnSpc>
            </a:pPr>
            <a:r>
              <a:rPr lang="en-US" sz="7743" spc="147">
                <a:solidFill>
                  <a:srgbClr val="231F20"/>
                </a:solidFill>
                <a:latin typeface="TT Slabs Bold"/>
              </a:rPr>
              <a:t>ЈМК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29994" y="6909310"/>
            <a:ext cx="12590502" cy="2618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31"/>
              </a:lnSpc>
            </a:pPr>
            <a:r>
              <a:rPr lang="en-US" sz="3736">
                <a:solidFill>
                  <a:srgbClr val="231F20"/>
                </a:solidFill>
                <a:latin typeface="Canva Sans Bold"/>
              </a:rPr>
              <a:t>Унапређивање вештина, развој медијске културе  и усвајање културних образаца који омогућавају  сналажење у савременом свету и изградњи идентитета. 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D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4450775" y="3573532"/>
            <a:ext cx="3666838" cy="947966"/>
            <a:chOff x="0" y="0"/>
            <a:chExt cx="3623462" cy="93675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4" name="Freeform 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5" name="Freeform 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B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6" name="Freeform 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4450775" y="7787674"/>
            <a:ext cx="3666838" cy="947966"/>
            <a:chOff x="0" y="0"/>
            <a:chExt cx="3623462" cy="93675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9" name="Freeform 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96F7D2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4450775" y="2108145"/>
            <a:ext cx="3666838" cy="947966"/>
            <a:chOff x="0" y="0"/>
            <a:chExt cx="3623462" cy="9367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4" name="Freeform 14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5" name="Freeform 15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5B5FC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-84314" y="527652"/>
            <a:ext cx="17298124" cy="10024998"/>
            <a:chOff x="0" y="0"/>
            <a:chExt cx="4521135" cy="262019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4521135" cy="2620190"/>
            </a:xfrm>
            <a:custGeom>
              <a:avLst/>
              <a:gdLst/>
              <a:ahLst/>
              <a:cxnLst/>
              <a:rect l="l" t="t" r="r" b="b"/>
              <a:pathLst>
                <a:path w="4521135" h="2620190">
                  <a:moveTo>
                    <a:pt x="0" y="0"/>
                  </a:moveTo>
                  <a:lnTo>
                    <a:pt x="4521135" y="0"/>
                  </a:lnTo>
                  <a:lnTo>
                    <a:pt x="4521135" y="2620190"/>
                  </a:lnTo>
                  <a:lnTo>
                    <a:pt x="0" y="2620190"/>
                  </a:lnTo>
                  <a:close/>
                </a:path>
              </a:pathLst>
            </a:custGeom>
            <a:solidFill>
              <a:srgbClr val="FFFFFF"/>
            </a:solidFill>
            <a:ln w="28575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sr-Latn-R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-38100"/>
              <a:ext cx="4521135" cy="265829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-489425" y="527652"/>
            <a:ext cx="17703235" cy="11802156"/>
            <a:chOff x="0" y="0"/>
            <a:chExt cx="23604313" cy="15736209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34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7868104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3" name="Freeform 23"/>
            <p:cNvSpPr/>
            <p:nvPr/>
          </p:nvSpPr>
          <p:spPr>
            <a:xfrm>
              <a:off x="15736209" y="0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4"/>
                  </a:lnTo>
                  <a:lnTo>
                    <a:pt x="0" y="786810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4" name="Freeform 24"/>
            <p:cNvSpPr/>
            <p:nvPr/>
          </p:nvSpPr>
          <p:spPr>
            <a:xfrm>
              <a:off x="0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5" name="Freeform 25"/>
            <p:cNvSpPr/>
            <p:nvPr/>
          </p:nvSpPr>
          <p:spPr>
            <a:xfrm>
              <a:off x="7868104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5" y="0"/>
                  </a:lnTo>
                  <a:lnTo>
                    <a:pt x="7868105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6" name="Freeform 26"/>
            <p:cNvSpPr/>
            <p:nvPr/>
          </p:nvSpPr>
          <p:spPr>
            <a:xfrm>
              <a:off x="15736209" y="7868104"/>
              <a:ext cx="7868104" cy="7868104"/>
            </a:xfrm>
            <a:custGeom>
              <a:avLst/>
              <a:gdLst/>
              <a:ahLst/>
              <a:cxnLst/>
              <a:rect l="l" t="t" r="r" b="b"/>
              <a:pathLst>
                <a:path w="7868104" h="7868104">
                  <a:moveTo>
                    <a:pt x="0" y="0"/>
                  </a:moveTo>
                  <a:lnTo>
                    <a:pt x="7868104" y="0"/>
                  </a:lnTo>
                  <a:lnTo>
                    <a:pt x="7868104" y="7868105"/>
                  </a:lnTo>
                  <a:lnTo>
                    <a:pt x="0" y="78681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34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sr-Latn-RS"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14460300" y="709904"/>
            <a:ext cx="3666838" cy="947966"/>
            <a:chOff x="0" y="0"/>
            <a:chExt cx="3623462" cy="936752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29" name="Freeform 29"/>
            <p:cNvSpPr/>
            <p:nvPr/>
          </p:nvSpPr>
          <p:spPr>
            <a:xfrm>
              <a:off x="25400" y="25400"/>
              <a:ext cx="2661298" cy="885952"/>
            </a:xfrm>
            <a:custGeom>
              <a:avLst/>
              <a:gdLst/>
              <a:ahLst/>
              <a:cxnLst/>
              <a:rect l="l" t="t" r="r" b="b"/>
              <a:pathLst>
                <a:path w="2661298" h="885952">
                  <a:moveTo>
                    <a:pt x="0" y="0"/>
                  </a:moveTo>
                  <a:lnTo>
                    <a:pt x="2661298" y="0"/>
                  </a:lnTo>
                  <a:lnTo>
                    <a:pt x="2661298" y="885952"/>
                  </a:lnTo>
                  <a:lnTo>
                    <a:pt x="0" y="88595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0" name="Freeform 30"/>
            <p:cNvSpPr/>
            <p:nvPr/>
          </p:nvSpPr>
          <p:spPr>
            <a:xfrm>
              <a:off x="2712098" y="25400"/>
              <a:ext cx="885965" cy="885952"/>
            </a:xfrm>
            <a:custGeom>
              <a:avLst/>
              <a:gdLst/>
              <a:ahLst/>
              <a:cxnLst/>
              <a:rect l="l" t="t" r="r" b="b"/>
              <a:pathLst>
                <a:path w="885965" h="885952">
                  <a:moveTo>
                    <a:pt x="708165" y="0"/>
                  </a:moveTo>
                  <a:lnTo>
                    <a:pt x="0" y="0"/>
                  </a:lnTo>
                  <a:lnTo>
                    <a:pt x="0" y="885952"/>
                  </a:lnTo>
                  <a:lnTo>
                    <a:pt x="708165" y="885952"/>
                  </a:lnTo>
                  <a:cubicBezTo>
                    <a:pt x="806209" y="885952"/>
                    <a:pt x="885965" y="806196"/>
                    <a:pt x="885965" y="708152"/>
                  </a:cubicBezTo>
                  <a:lnTo>
                    <a:pt x="885965" y="177800"/>
                  </a:lnTo>
                  <a:cubicBezTo>
                    <a:pt x="885965" y="79756"/>
                    <a:pt x="806209" y="0"/>
                    <a:pt x="708165" y="0"/>
                  </a:cubicBezTo>
                  <a:close/>
                </a:path>
              </a:pathLst>
            </a:custGeom>
            <a:solidFill>
              <a:srgbClr val="FFF89B"/>
            </a:solidFill>
          </p:spPr>
          <p:txBody>
            <a:bodyPr/>
            <a:lstStyle/>
            <a:p>
              <a:endParaRPr lang="sr-Latn-RS"/>
            </a:p>
          </p:txBody>
        </p:sp>
        <p:sp>
          <p:nvSpPr>
            <p:cNvPr id="31" name="Freeform 31"/>
            <p:cNvSpPr/>
            <p:nvPr/>
          </p:nvSpPr>
          <p:spPr>
            <a:xfrm>
              <a:off x="0" y="0"/>
              <a:ext cx="3623463" cy="936752"/>
            </a:xfrm>
            <a:custGeom>
              <a:avLst/>
              <a:gdLst/>
              <a:ahLst/>
              <a:cxnLst/>
              <a:rect l="l" t="t" r="r" b="b"/>
              <a:pathLst>
                <a:path w="3623463" h="936752">
                  <a:moveTo>
                    <a:pt x="3420263" y="0"/>
                  </a:moveTo>
                  <a:lnTo>
                    <a:pt x="2699398" y="0"/>
                  </a:lnTo>
                  <a:lnTo>
                    <a:pt x="12700" y="0"/>
                  </a:lnTo>
                  <a:cubicBezTo>
                    <a:pt x="5690" y="0"/>
                    <a:pt x="0" y="5690"/>
                    <a:pt x="0" y="12700"/>
                  </a:cubicBezTo>
                  <a:lnTo>
                    <a:pt x="0" y="924052"/>
                  </a:lnTo>
                  <a:cubicBezTo>
                    <a:pt x="0" y="931075"/>
                    <a:pt x="5690" y="936752"/>
                    <a:pt x="12700" y="936752"/>
                  </a:cubicBezTo>
                  <a:lnTo>
                    <a:pt x="2699398" y="936752"/>
                  </a:lnTo>
                  <a:lnTo>
                    <a:pt x="3420263" y="936752"/>
                  </a:lnTo>
                  <a:cubicBezTo>
                    <a:pt x="3532302" y="936752"/>
                    <a:pt x="3623463" y="845591"/>
                    <a:pt x="3623463" y="733552"/>
                  </a:cubicBezTo>
                  <a:lnTo>
                    <a:pt x="3623463" y="203200"/>
                  </a:lnTo>
                  <a:cubicBezTo>
                    <a:pt x="3623463" y="91148"/>
                    <a:pt x="3532302" y="0"/>
                    <a:pt x="3420263" y="0"/>
                  </a:cubicBezTo>
                  <a:close/>
                  <a:moveTo>
                    <a:pt x="25400" y="25400"/>
                  </a:moveTo>
                  <a:lnTo>
                    <a:pt x="2686698" y="25400"/>
                  </a:lnTo>
                  <a:lnTo>
                    <a:pt x="2686698" y="911352"/>
                  </a:lnTo>
                  <a:lnTo>
                    <a:pt x="25400" y="911352"/>
                  </a:lnTo>
                  <a:lnTo>
                    <a:pt x="25400" y="25400"/>
                  </a:lnTo>
                  <a:close/>
                  <a:moveTo>
                    <a:pt x="3598063" y="733552"/>
                  </a:moveTo>
                  <a:cubicBezTo>
                    <a:pt x="3598063" y="831596"/>
                    <a:pt x="3518307" y="911352"/>
                    <a:pt x="3420263" y="911352"/>
                  </a:cubicBezTo>
                  <a:lnTo>
                    <a:pt x="2712098" y="911352"/>
                  </a:lnTo>
                  <a:lnTo>
                    <a:pt x="2712098" y="25400"/>
                  </a:lnTo>
                  <a:lnTo>
                    <a:pt x="3420263" y="25400"/>
                  </a:lnTo>
                  <a:cubicBezTo>
                    <a:pt x="3518307" y="25400"/>
                    <a:pt x="3598063" y="105156"/>
                    <a:pt x="3598063" y="203200"/>
                  </a:cubicBezTo>
                  <a:lnTo>
                    <a:pt x="3598063" y="733552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32" name="Freeform 32"/>
          <p:cNvSpPr/>
          <p:nvPr/>
        </p:nvSpPr>
        <p:spPr>
          <a:xfrm rot="795082">
            <a:off x="8978450" y="1559215"/>
            <a:ext cx="1507058" cy="1507058"/>
          </a:xfrm>
          <a:custGeom>
            <a:avLst/>
            <a:gdLst/>
            <a:ahLst/>
            <a:cxnLst/>
            <a:rect l="l" t="t" r="r" b="b"/>
            <a:pathLst>
              <a:path w="1507058" h="1507058">
                <a:moveTo>
                  <a:pt x="0" y="0"/>
                </a:moveTo>
                <a:lnTo>
                  <a:pt x="1507058" y="0"/>
                </a:lnTo>
                <a:lnTo>
                  <a:pt x="1507058" y="1507058"/>
                </a:lnTo>
                <a:lnTo>
                  <a:pt x="0" y="15070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3" name="Freeform 33"/>
          <p:cNvSpPr/>
          <p:nvPr/>
        </p:nvSpPr>
        <p:spPr>
          <a:xfrm rot="9640325">
            <a:off x="13851517" y="1219129"/>
            <a:ext cx="504788" cy="1713788"/>
          </a:xfrm>
          <a:custGeom>
            <a:avLst/>
            <a:gdLst/>
            <a:ahLst/>
            <a:cxnLst/>
            <a:rect l="l" t="t" r="r" b="b"/>
            <a:pathLst>
              <a:path w="504788" h="1713788">
                <a:moveTo>
                  <a:pt x="0" y="0"/>
                </a:moveTo>
                <a:lnTo>
                  <a:pt x="504788" y="0"/>
                </a:lnTo>
                <a:lnTo>
                  <a:pt x="504788" y="1713788"/>
                </a:lnTo>
                <a:lnTo>
                  <a:pt x="0" y="171378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4" name="Freeform 34"/>
          <p:cNvSpPr/>
          <p:nvPr/>
        </p:nvSpPr>
        <p:spPr>
          <a:xfrm>
            <a:off x="10112574" y="2472754"/>
            <a:ext cx="4347726" cy="2670746"/>
          </a:xfrm>
          <a:custGeom>
            <a:avLst/>
            <a:gdLst/>
            <a:ahLst/>
            <a:cxnLst/>
            <a:rect l="l" t="t" r="r" b="b"/>
            <a:pathLst>
              <a:path w="4347726" h="2670746">
                <a:moveTo>
                  <a:pt x="0" y="0"/>
                </a:moveTo>
                <a:lnTo>
                  <a:pt x="4347726" y="0"/>
                </a:lnTo>
                <a:lnTo>
                  <a:pt x="4347726" y="2670746"/>
                </a:lnTo>
                <a:lnTo>
                  <a:pt x="0" y="267074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5" name="Freeform 35"/>
          <p:cNvSpPr/>
          <p:nvPr/>
        </p:nvSpPr>
        <p:spPr>
          <a:xfrm>
            <a:off x="1496735" y="6978813"/>
            <a:ext cx="5446033" cy="3063393"/>
          </a:xfrm>
          <a:custGeom>
            <a:avLst/>
            <a:gdLst/>
            <a:ahLst/>
            <a:cxnLst/>
            <a:rect l="l" t="t" r="r" b="b"/>
            <a:pathLst>
              <a:path w="5446033" h="3063393">
                <a:moveTo>
                  <a:pt x="0" y="0"/>
                </a:moveTo>
                <a:lnTo>
                  <a:pt x="5446032" y="0"/>
                </a:lnTo>
                <a:lnTo>
                  <a:pt x="5446032" y="3063394"/>
                </a:lnTo>
                <a:lnTo>
                  <a:pt x="0" y="3063394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6" name="Freeform 36"/>
          <p:cNvSpPr/>
          <p:nvPr/>
        </p:nvSpPr>
        <p:spPr>
          <a:xfrm>
            <a:off x="8463037" y="5591175"/>
            <a:ext cx="6162653" cy="3887517"/>
          </a:xfrm>
          <a:custGeom>
            <a:avLst/>
            <a:gdLst/>
            <a:ahLst/>
            <a:cxnLst/>
            <a:rect l="l" t="t" r="r" b="b"/>
            <a:pathLst>
              <a:path w="6162653" h="3887517">
                <a:moveTo>
                  <a:pt x="0" y="0"/>
                </a:moveTo>
                <a:lnTo>
                  <a:pt x="6162653" y="0"/>
                </a:lnTo>
                <a:lnTo>
                  <a:pt x="6162653" y="3887517"/>
                </a:lnTo>
                <a:lnTo>
                  <a:pt x="0" y="388751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t="-2745" b="-2745"/>
            </a:stretch>
          </a:blipFill>
        </p:spPr>
        <p:txBody>
          <a:bodyPr/>
          <a:lstStyle/>
          <a:p>
            <a:endParaRPr lang="sr-Latn-RS"/>
          </a:p>
        </p:txBody>
      </p:sp>
      <p:sp>
        <p:nvSpPr>
          <p:cNvPr id="37" name="TextBox 37"/>
          <p:cNvSpPr txBox="1"/>
          <p:nvPr/>
        </p:nvSpPr>
        <p:spPr>
          <a:xfrm>
            <a:off x="1639359" y="1948393"/>
            <a:ext cx="6925389" cy="1593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87"/>
              </a:lnSpc>
            </a:pPr>
            <a:r>
              <a:rPr lang="en-US" sz="6313" spc="119">
                <a:solidFill>
                  <a:srgbClr val="231F20"/>
                </a:solidFill>
                <a:latin typeface="TT Slabs Bold"/>
              </a:rPr>
              <a:t>Зашто изабрати ЈМК?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639359" y="4270221"/>
            <a:ext cx="6582634" cy="2315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3086" spc="58">
                <a:solidFill>
                  <a:srgbClr val="231F20"/>
                </a:solidFill>
                <a:latin typeface="TT Slabs Bold"/>
              </a:rPr>
              <a:t>1.Комуникација и изражавање</a:t>
            </a:r>
          </a:p>
          <a:p>
            <a:pPr algn="l">
              <a:lnSpc>
                <a:spcPts val="3024"/>
              </a:lnSpc>
            </a:pPr>
            <a:r>
              <a:rPr lang="en-US" sz="3086" spc="58">
                <a:solidFill>
                  <a:srgbClr val="231F20"/>
                </a:solidFill>
                <a:latin typeface="TT Slabs Bold"/>
              </a:rPr>
              <a:t>2.Обликовање идентитета</a:t>
            </a:r>
          </a:p>
          <a:p>
            <a:pPr algn="l">
              <a:lnSpc>
                <a:spcPts val="3024"/>
              </a:lnSpc>
            </a:pPr>
            <a:r>
              <a:rPr lang="en-US" sz="3086" spc="58">
                <a:solidFill>
                  <a:srgbClr val="231F20"/>
                </a:solidFill>
                <a:latin typeface="TT Slabs Bold"/>
              </a:rPr>
              <a:t>3.Приступ информацијама</a:t>
            </a:r>
          </a:p>
          <a:p>
            <a:pPr algn="l">
              <a:lnSpc>
                <a:spcPts val="3024"/>
              </a:lnSpc>
            </a:pPr>
            <a:r>
              <a:rPr lang="en-US" sz="3086" spc="58">
                <a:solidFill>
                  <a:srgbClr val="231F20"/>
                </a:solidFill>
                <a:latin typeface="TT Slabs Bold"/>
              </a:rPr>
              <a:t>4.Утицај на друштвене промене</a:t>
            </a:r>
          </a:p>
          <a:p>
            <a:pPr algn="l">
              <a:lnSpc>
                <a:spcPts val="3024"/>
              </a:lnSpc>
            </a:pPr>
            <a:r>
              <a:rPr lang="en-US" sz="3086" spc="58">
                <a:solidFill>
                  <a:srgbClr val="231F20"/>
                </a:solidFill>
                <a:latin typeface="TT Slabs Bold"/>
              </a:rPr>
              <a:t>5Глобална повезаност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</Words>
  <Application>Microsoft Office PowerPoint</Application>
  <PresentationFormat>Custom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TT Slabs Bold</vt:lpstr>
      <vt:lpstr>Calibri</vt:lpstr>
      <vt:lpstr>Now</vt:lpstr>
      <vt:lpstr>Times New Roman Bold</vt:lpstr>
      <vt:lpstr>Canva Sans Bold</vt:lpstr>
      <vt:lpstr>Canva Sans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Језик,медији и култура</dc:title>
  <cp:lastModifiedBy>Mira Simeunović</cp:lastModifiedBy>
  <cp:revision>1</cp:revision>
  <dcterms:created xsi:type="dcterms:W3CDTF">2006-08-16T00:00:00Z</dcterms:created>
  <dcterms:modified xsi:type="dcterms:W3CDTF">2024-06-16T13:50:14Z</dcterms:modified>
  <dc:identifier>DAGIOMz_ejI</dc:identifier>
</cp:coreProperties>
</file>